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0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6" r:id="rId5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6"/>
  </p:normalViewPr>
  <p:slideViewPr>
    <p:cSldViewPr snapToGrid="0" snapToObjects="1">
      <p:cViewPr varScale="1">
        <p:scale>
          <a:sx n="120" d="100"/>
          <a:sy n="120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9D-F345-8AB9-DA7B8284EB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56-A44D-BD07-0D4832BC5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3-3742-9D0B-2A1DFF256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B-D840-8307-6748A5D49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8C-1E40-99A6-C7119A1F0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56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7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ctr"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97280">
              <a:defRPr sz="5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sz="14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F63CA0-0F19-3460-9C6F-507AA8B22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29" y="-62853"/>
            <a:ext cx="676384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i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</a:t>
            </a:r>
          </a:p>
        </p:txBody>
      </p:sp>
      <p:graphicFrame>
        <p:nvGraphicFramePr>
          <p:cNvPr id="145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2" y="549275"/>
            <a:ext cx="4186238" cy="71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arting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starting</a:t>
            </a:r>
          </a:p>
          <a:p>
            <a:pPr marL="514350" indent="-514350">
              <a:buAutoNum type="arabicPeriod"/>
            </a:pPr>
            <a:r>
              <a:t>foxtrot</a:t>
            </a:r>
          </a:p>
          <a:p>
            <a:pPr marL="514350" indent="-514350">
              <a:buAutoNum type="arabicPeriod"/>
            </a:pPr>
            <a:r>
              <a:t>inverts</a:t>
            </a:r>
          </a:p>
          <a:p>
            <a:pPr marL="514350" indent="-514350">
              <a:buAutoNum type="arabicPeriod"/>
            </a:pPr>
            <a:r>
              <a:t>inkwell</a:t>
            </a:r>
          </a:p>
        </p:txBody>
      </p:sp>
      <p:pic>
        <p:nvPicPr>
          <p:cNvPr id="148" name="Pigpen" descr="Pigp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076700"/>
            <a:ext cx="2898775" cy="237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DADGDDDXVGDVAX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 DADGDDDXVGDVAX</a:t>
            </a:r>
          </a:p>
        </p:txBody>
      </p:sp>
      <p:graphicFrame>
        <p:nvGraphicFramePr>
          <p:cNvPr id="151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" name="lighter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lighter</a:t>
            </a:r>
          </a:p>
          <a:p>
            <a:pPr marL="514350" indent="-514350">
              <a:buAutoNum type="arabicPeriod"/>
            </a:pPr>
            <a:r>
              <a:t>listens</a:t>
            </a:r>
          </a:p>
          <a:p>
            <a:pPr marL="514350" indent="-514350">
              <a:buAutoNum type="arabicPeriod"/>
            </a:pPr>
            <a:r>
              <a:t>lothian</a:t>
            </a:r>
          </a:p>
          <a:p>
            <a:pPr marL="514350" indent="-514350">
              <a:buAutoNum type="arabicPeriod"/>
            </a:pPr>
            <a:r>
              <a:t>likelier</a:t>
            </a:r>
          </a:p>
        </p:txBody>
      </p:sp>
      <p:pic>
        <p:nvPicPr>
          <p:cNvPr id="153" name="Pigpen" descr="Pigp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4292600"/>
            <a:ext cx="4535488" cy="112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ith Playfair, what will “HE” be coded as: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Playfair, what will “HE” be coded as:</a:t>
            </a:r>
          </a:p>
        </p:txBody>
      </p:sp>
      <p:graphicFrame>
        <p:nvGraphicFramePr>
          <p:cNvPr id="156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7" name="IK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IK</a:t>
            </a:r>
          </a:p>
          <a:p>
            <a:pPr marL="514350" indent="-514350">
              <a:buAutoNum type="arabicPeriod"/>
            </a:pPr>
            <a:r>
              <a:t>KI</a:t>
            </a:r>
          </a:p>
          <a:p>
            <a:pPr marL="514350" indent="-514350">
              <a:buAutoNum type="arabicPeriod"/>
            </a:pPr>
            <a:r>
              <a:t>DN</a:t>
            </a:r>
          </a:p>
          <a:p>
            <a:pPr marL="514350" indent="-514350">
              <a:buAutoNum type="arabicPeriod"/>
            </a:pPr>
            <a:r>
              <a:t>ND</a:t>
            </a:r>
          </a:p>
          <a:p>
            <a:pPr marL="514350" indent="-514350">
              <a:buAutoNum type="arabicPeriod"/>
            </a:pPr>
            <a:r>
              <a:t>PL</a:t>
            </a:r>
          </a:p>
        </p:txBody>
      </p:sp>
      <p:pic>
        <p:nvPicPr>
          <p:cNvPr id="158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2" y="4151312"/>
            <a:ext cx="2152651" cy="25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ith Caesar Code, how many codes are uniquely possible?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Caesar Code, how many codes are uniquely possible?</a:t>
            </a:r>
          </a:p>
        </p:txBody>
      </p:sp>
      <p:graphicFrame>
        <p:nvGraphicFramePr>
          <p:cNvPr id="169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0" name="24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24</a:t>
            </a:r>
          </a:p>
          <a:p>
            <a:pPr marL="514350" indent="-514350">
              <a:buAutoNum type="arabicPeriod"/>
            </a:pPr>
            <a:r>
              <a:t>25</a:t>
            </a:r>
          </a:p>
          <a:p>
            <a:pPr marL="514350" indent="-514350">
              <a:buAutoNum type="arabicPeriod"/>
            </a:pPr>
            <a:r>
              <a:t>26</a:t>
            </a:r>
          </a:p>
          <a:p>
            <a:pPr marL="514350" indent="-514350">
              <a:buAutoNum type="arabicPeriod"/>
            </a:pPr>
            <a:r>
              <a:t>256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was the plain text for the message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was the plain text for the message</a:t>
            </a:r>
          </a:p>
        </p:txBody>
      </p:sp>
      <p:graphicFrame>
        <p:nvGraphicFramePr>
          <p:cNvPr id="173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4" name="apple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apple</a:t>
            </a:r>
          </a:p>
          <a:p>
            <a:pPr marL="514350" indent="-514350">
              <a:buAutoNum type="arabicPeriod"/>
            </a:pPr>
            <a:r>
              <a:t>hello</a:t>
            </a:r>
          </a:p>
          <a:p>
            <a:pPr marL="514350" indent="-514350">
              <a:buAutoNum type="arabicPeriod"/>
            </a:pPr>
            <a:r>
              <a:t>ankle</a:t>
            </a:r>
          </a:p>
          <a:p>
            <a:pPr marL="514350" indent="-514350">
              <a:buAutoNum type="arabicPeriod"/>
            </a:pPr>
            <a:r>
              <a:t>solid</a:t>
            </a:r>
          </a:p>
        </p:txBody>
      </p:sp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5084762"/>
            <a:ext cx="2857501" cy="12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4" name="Body"/>
          <p:cNvSpPr txBox="1">
            <a:spLocks noGrp="1"/>
          </p:cNvSpPr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  <p:extLst>
      <p:ext uri="{BB962C8B-B14F-4D97-AF65-F5344CB8AC3E}">
        <p14:creationId xmlns:p14="http://schemas.microsoft.com/office/powerpoint/2010/main" val="129339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21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4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32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175</Words>
  <Application>Microsoft Macintosh PowerPoint</Application>
  <PresentationFormat>On-screen Show (4:3)</PresentationFormat>
  <Paragraphs>53</Paragraphs>
  <Slides>51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1_nu_template_b&amp;w</vt:lpstr>
      <vt:lpstr>Cryptography Fundamentals  Traditional ciphers. Frequency Analysis. Operators and GCD. Encoding. Big Integers. Random Numbers. Key-based Encryption.   Prof Bill Buchanan http://asecuritysite.com/cipher </vt:lpstr>
      <vt:lpstr>Encryption</vt:lpstr>
      <vt:lpstr>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</vt:lpstr>
      <vt:lpstr>What is DADGDDDXVGDVAX</vt:lpstr>
      <vt:lpstr>With Playfair, what will “HE” be coded as:</vt:lpstr>
      <vt:lpstr>PowerPoint Presentation</vt:lpstr>
      <vt:lpstr>PowerPoint Presentation</vt:lpstr>
      <vt:lpstr>With Caesar Code, how many codes are uniquely possible?</vt:lpstr>
      <vt:lpstr>What was the plain text for the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http://asecuritysite.com/cipher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Fundamentals  Traditional ciphers. Frequency Analysis. Operators and GCD. Encoding. Big Integers. Random Numbers. Key-based Encryption.   Prof Bill Buchanan http://asecuritysite.com/encryption </dc:title>
  <cp:lastModifiedBy>Buchanan, Bill</cp:lastModifiedBy>
  <cp:revision>7</cp:revision>
  <dcterms:modified xsi:type="dcterms:W3CDTF">2025-10-02T06:18:04Z</dcterms:modified>
</cp:coreProperties>
</file>